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EQ0LoS8RMrjc/Bv0dhwe28Xl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BG">
  <p:cSld name="Title Slide_World BG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 amt="5000"/>
          </a:blip>
          <a:srcRect b="2809" l="9484" r="21699" t="22096"/>
          <a:stretch/>
        </p:blipFill>
        <p:spPr>
          <a:xfrm>
            <a:off x="-416257" y="-395787"/>
            <a:ext cx="13024513" cy="79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374424" y="3996274"/>
            <a:ext cx="11443153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3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Orange Header">
  <p:cSld name="Content_Orange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1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1"/>
          <p:cNvSpPr txBox="1"/>
          <p:nvPr>
            <p:ph idx="2" type="body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1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Header Line">
  <p:cSld name="Content_Blue Header Lin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42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42"/>
          <p:cNvSpPr txBox="1"/>
          <p:nvPr>
            <p:ph idx="2" type="body"/>
          </p:nvPr>
        </p:nvSpPr>
        <p:spPr>
          <a:xfrm>
            <a:off x="286730" y="1183590"/>
            <a:ext cx="11702071" cy="491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2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No Header">
  <p:cSld name="Content_No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3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 txBox="1"/>
          <p:nvPr>
            <p:ph idx="2" type="body"/>
          </p:nvPr>
        </p:nvSpPr>
        <p:spPr>
          <a:xfrm>
            <a:off x="286730" y="1183590"/>
            <a:ext cx="11702071" cy="491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8" name="Google Shape;98;p43"/>
          <p:cNvGrpSpPr/>
          <p:nvPr/>
        </p:nvGrpSpPr>
        <p:grpSpPr>
          <a:xfrm>
            <a:off x="201076" y="6326909"/>
            <a:ext cx="3070775" cy="440264"/>
            <a:chOff x="201076" y="6326909"/>
            <a:chExt cx="3070775" cy="440264"/>
          </a:xfrm>
        </p:grpSpPr>
        <p:pic>
          <p:nvPicPr>
            <p:cNvPr id="99" name="Google Shape;99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1076" y="6343335"/>
              <a:ext cx="1592931" cy="382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4792" y="6326909"/>
              <a:ext cx="1407059" cy="440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43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No Logo">
  <p:cSld name="Blank_No Log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4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4"/>
          <p:cNvSpPr txBox="1"/>
          <p:nvPr>
            <p:ph idx="2" type="body"/>
          </p:nvPr>
        </p:nvSpPr>
        <p:spPr>
          <a:xfrm>
            <a:off x="286730" y="127595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BG and World Map">
  <p:cSld name="Content_Blue BG and World Map"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5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-84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5"/>
          <p:cNvSpPr txBox="1"/>
          <p:nvPr>
            <p:ph type="title"/>
          </p:nvPr>
        </p:nvSpPr>
        <p:spPr>
          <a:xfrm>
            <a:off x="304800" y="228600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09" name="Google Shape;109;p45"/>
          <p:cNvGrpSpPr/>
          <p:nvPr/>
        </p:nvGrpSpPr>
        <p:grpSpPr>
          <a:xfrm>
            <a:off x="201076" y="6336225"/>
            <a:ext cx="3072384" cy="430948"/>
            <a:chOff x="3291130" y="5891151"/>
            <a:chExt cx="5371608" cy="753449"/>
          </a:xfrm>
        </p:grpSpPr>
        <p:pic>
          <p:nvPicPr>
            <p:cNvPr id="110" name="Google Shape;110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91130" y="5922685"/>
              <a:ext cx="2804870" cy="673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, logo&#10;&#10;Description automatically generated" id="111" name="Google Shape;111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46337" y="5891151"/>
              <a:ext cx="2416401" cy="753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5"/>
          <p:cNvSpPr txBox="1"/>
          <p:nvPr>
            <p:ph idx="1" type="body"/>
          </p:nvPr>
        </p:nvSpPr>
        <p:spPr>
          <a:xfrm>
            <a:off x="286731" y="1617697"/>
            <a:ext cx="11600470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&gt;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Dark Blue">
  <p:cSld name="Section Break_Dark Blue">
    <p:bg>
      <p:bgPr>
        <a:gradFill>
          <a:gsLst>
            <a:gs pos="0">
              <a:srgbClr val="1F2D63"/>
            </a:gs>
            <a:gs pos="100000">
              <a:srgbClr val="10173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6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6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6" name="Google Shape;11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17" name="Google Shape;11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Blue">
  <p:cSld name="Section Break_Blue"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7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-84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7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1" name="Google Shape;12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22" name="Google Shape;12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Red">
  <p:cSld name="Section Break_Red">
    <p:bg>
      <p:bgPr>
        <a:gradFill>
          <a:gsLst>
            <a:gs pos="0">
              <a:srgbClr val="84181B"/>
            </a:gs>
            <a:gs pos="23000">
              <a:srgbClr val="84181B"/>
            </a:gs>
            <a:gs pos="69000">
              <a:srgbClr val="6F1417"/>
            </a:gs>
            <a:gs pos="97000">
              <a:srgbClr val="681315"/>
            </a:gs>
            <a:gs pos="100000">
              <a:srgbClr val="68131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8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8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6" name="Google Shape;1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27" name="Google Shape;12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Dark Blue_FA">
  <p:cSld name="Section Break_Dark Blue_FA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9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3609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9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1" name="Google Shape;13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32" name="Google Shape;13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D Dark Blue Header">
  <p:cSld name="Content_SD Dark Blue 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2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5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 txBox="1"/>
          <p:nvPr>
            <p:ph idx="3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27" y="6004284"/>
            <a:ext cx="1232062" cy="81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HIV Ribbon">
  <p:cSld name="Title Slide_HIV Ribbon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3"/>
          <p:cNvPicPr preferRelativeResize="0"/>
          <p:nvPr/>
        </p:nvPicPr>
        <p:blipFill rotWithShape="1">
          <a:blip r:embed="rId2">
            <a:alphaModFix amt="5000"/>
          </a:blip>
          <a:srcRect b="2809" l="9484" r="21699" t="22096"/>
          <a:stretch/>
        </p:blipFill>
        <p:spPr>
          <a:xfrm>
            <a:off x="-416257" y="-395787"/>
            <a:ext cx="13024513" cy="79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3"/>
          <p:cNvSpPr/>
          <p:nvPr/>
        </p:nvSpPr>
        <p:spPr>
          <a:xfrm>
            <a:off x="8365733" y="0"/>
            <a:ext cx="3826267" cy="6858000"/>
          </a:xfrm>
          <a:prstGeom prst="rect">
            <a:avLst/>
          </a:prstGeom>
          <a:blipFill rotWithShape="1">
            <a:blip r:embed="rId3">
              <a:alphaModFix amt="70000"/>
            </a:blip>
            <a:stretch>
              <a:fillRect b="-16487" l="1972" r="-16676" t="-188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3"/>
          <p:cNvSpPr txBox="1"/>
          <p:nvPr>
            <p:ph idx="1" type="body"/>
          </p:nvPr>
        </p:nvSpPr>
        <p:spPr>
          <a:xfrm>
            <a:off x="512472" y="4089307"/>
            <a:ext cx="10881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type="title"/>
          </p:nvPr>
        </p:nvSpPr>
        <p:spPr>
          <a:xfrm>
            <a:off x="416216" y="2467667"/>
            <a:ext cx="10926756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3"/>
          <p:cNvSpPr txBox="1"/>
          <p:nvPr>
            <p:ph idx="2" type="body"/>
          </p:nvPr>
        </p:nvSpPr>
        <p:spPr>
          <a:xfrm>
            <a:off x="512471" y="5525952"/>
            <a:ext cx="10881360" cy="22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24" name="Google Shape;2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114" y="696795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774403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Blue">
  <p:cSld name="Section Break_Blue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-84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BG">
  <p:cSld name="Title Slide_World BG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 rotWithShape="1">
          <a:blip r:embed="rId2">
            <a:alphaModFix amt="5000"/>
          </a:blip>
          <a:srcRect b="2809" l="9484" r="21699" t="22096"/>
          <a:stretch/>
        </p:blipFill>
        <p:spPr>
          <a:xfrm>
            <a:off x="-416257" y="-395787"/>
            <a:ext cx="13024513" cy="79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74424" y="3996274"/>
            <a:ext cx="11443153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17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HIV Ribbon">
  <p:cSld name="Title Slide_HIV Ribbon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2">
            <a:alphaModFix amt="5000"/>
          </a:blip>
          <a:srcRect b="2809" l="9484" r="21699" t="22096"/>
          <a:stretch/>
        </p:blipFill>
        <p:spPr>
          <a:xfrm>
            <a:off x="-416257" y="-395787"/>
            <a:ext cx="13024513" cy="7915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8365733" y="0"/>
            <a:ext cx="3826267" cy="6858000"/>
          </a:xfrm>
          <a:prstGeom prst="rect">
            <a:avLst/>
          </a:prstGeom>
          <a:blipFill rotWithShape="1">
            <a:blip r:embed="rId3">
              <a:alphaModFix amt="70000"/>
            </a:blip>
            <a:stretch>
              <a:fillRect b="-16487" l="1972" r="-16676" t="-188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512472" y="4089307"/>
            <a:ext cx="10881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8"/>
          <p:cNvSpPr txBox="1"/>
          <p:nvPr>
            <p:ph type="title"/>
          </p:nvPr>
        </p:nvSpPr>
        <p:spPr>
          <a:xfrm>
            <a:off x="416216" y="2467667"/>
            <a:ext cx="10926756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18"/>
          <p:cNvSpPr txBox="1"/>
          <p:nvPr>
            <p:ph idx="2" type="body"/>
          </p:nvPr>
        </p:nvSpPr>
        <p:spPr>
          <a:xfrm>
            <a:off x="512471" y="5525952"/>
            <a:ext cx="10881360" cy="22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114" y="696795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774403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US Flag">
  <p:cSld name="Title Slide_US Fla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Map Dots">
  <p:cSld name="Title Slide_World Map Dots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 rotWithShape="1">
          <a:blip r:embed="rId2">
            <a:alphaModFix amt="20000"/>
          </a:blip>
          <a:srcRect b="0" l="3711" r="3710" t="0"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20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Globe BG">
  <p:cSld name="Title Slide_World Globe BG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" y="0"/>
            <a:ext cx="121889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1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7" name="Google Shape;177;p21"/>
          <p:cNvSpPr txBox="1"/>
          <p:nvPr>
            <p:ph idx="2" type="body"/>
          </p:nvPr>
        </p:nvSpPr>
        <p:spPr>
          <a:xfrm>
            <a:off x="462683" y="6065567"/>
            <a:ext cx="11266635" cy="313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D Medium Blue Header">
  <p:cSld name="Content_SD Medium Blue 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A31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2"/>
          <p:cNvSpPr txBox="1"/>
          <p:nvPr>
            <p:ph idx="2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EPFAR Logo Blue Header">
  <p:cSld name="Content_PEPFAR Logo Blue Head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 txBox="1"/>
          <p:nvPr>
            <p:ph idx="2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EPFAR Red Header">
  <p:cSld name="Content_PEPFAR Red 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24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 txBox="1"/>
          <p:nvPr>
            <p:ph idx="2" type="body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Orange Header">
  <p:cSld name="Content_Orange Header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25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>
            <p:ph idx="2" type="body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US Flag">
  <p:cSld name="Title Slide_US Fla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4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30" name="Google Shape;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Header Line">
  <p:cSld name="Content_Blue Header Lin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26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26"/>
          <p:cNvCxnSpPr/>
          <p:nvPr/>
        </p:nvCxnSpPr>
        <p:spPr>
          <a:xfrm>
            <a:off x="0" y="1052129"/>
            <a:ext cx="12192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26"/>
          <p:cNvSpPr txBox="1"/>
          <p:nvPr>
            <p:ph idx="2" type="body"/>
          </p:nvPr>
        </p:nvSpPr>
        <p:spPr>
          <a:xfrm>
            <a:off x="286730" y="1183590"/>
            <a:ext cx="11702071" cy="491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No Header">
  <p:cSld name="Content_No 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27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 txBox="1"/>
          <p:nvPr>
            <p:ph idx="2" type="body"/>
          </p:nvPr>
        </p:nvSpPr>
        <p:spPr>
          <a:xfrm>
            <a:off x="286730" y="1183590"/>
            <a:ext cx="11702071" cy="491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2" name="Google Shape;222;p27"/>
          <p:cNvGrpSpPr/>
          <p:nvPr/>
        </p:nvGrpSpPr>
        <p:grpSpPr>
          <a:xfrm>
            <a:off x="201076" y="6326909"/>
            <a:ext cx="3070775" cy="440264"/>
            <a:chOff x="201076" y="6326909"/>
            <a:chExt cx="3070775" cy="440264"/>
          </a:xfrm>
        </p:grpSpPr>
        <p:pic>
          <p:nvPicPr>
            <p:cNvPr id="223" name="Google Shape;223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1076" y="6343335"/>
              <a:ext cx="1592931" cy="382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64792" y="6326909"/>
              <a:ext cx="1407059" cy="440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27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No Logo">
  <p:cSld name="Blank_No Logo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8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 txBox="1"/>
          <p:nvPr>
            <p:ph idx="2" type="body"/>
          </p:nvPr>
        </p:nvSpPr>
        <p:spPr>
          <a:xfrm>
            <a:off x="286730" y="127595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ue BG and World Map">
  <p:cSld name="Content_Blue BG and World Map">
    <p:bg>
      <p:bgPr>
        <a:solidFill>
          <a:schemeClr val="dk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-842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>
            <p:ph type="title"/>
          </p:nvPr>
        </p:nvSpPr>
        <p:spPr>
          <a:xfrm>
            <a:off x="304800" y="228600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33" name="Google Shape;233;p29"/>
          <p:cNvGrpSpPr/>
          <p:nvPr/>
        </p:nvGrpSpPr>
        <p:grpSpPr>
          <a:xfrm>
            <a:off x="201076" y="6336225"/>
            <a:ext cx="3072384" cy="430948"/>
            <a:chOff x="3291130" y="5891151"/>
            <a:chExt cx="5371608" cy="753449"/>
          </a:xfrm>
        </p:grpSpPr>
        <p:pic>
          <p:nvPicPr>
            <p:cNvPr id="234" name="Google Shape;234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91130" y="5922685"/>
              <a:ext cx="2804870" cy="673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, logo&#10;&#10;Description automatically generated" id="235" name="Google Shape;235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46337" y="5891151"/>
              <a:ext cx="2416401" cy="753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286731" y="1617697"/>
            <a:ext cx="11600470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&gt;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Dark Blue">
  <p:cSld name="Section Break_Dark Blue">
    <p:bg>
      <p:bgPr>
        <a:gradFill>
          <a:gsLst>
            <a:gs pos="0">
              <a:srgbClr val="1F2D63"/>
            </a:gs>
            <a:gs pos="100000">
              <a:srgbClr val="10173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241" name="Google Shape;2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Red">
  <p:cSld name="Section Break_Red">
    <p:bg>
      <p:bgPr>
        <a:gradFill>
          <a:gsLst>
            <a:gs pos="0">
              <a:srgbClr val="84181B"/>
            </a:gs>
            <a:gs pos="23000">
              <a:srgbClr val="84181B"/>
            </a:gs>
            <a:gs pos="69000">
              <a:srgbClr val="6F1417"/>
            </a:gs>
            <a:gs pos="97000">
              <a:srgbClr val="681315"/>
            </a:gs>
            <a:gs pos="100000">
              <a:srgbClr val="68131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246" name="Google Shape;24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_Dark Blue_FA">
  <p:cSld name="Section Break_Dark Blue_FA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2"/>
          <p:cNvPicPr preferRelativeResize="0"/>
          <p:nvPr/>
        </p:nvPicPr>
        <p:blipFill rotWithShape="1">
          <a:blip r:embed="rId2">
            <a:alphaModFix amt="5000"/>
          </a:blip>
          <a:srcRect b="9089" l="11685" r="23897" t="25851"/>
          <a:stretch/>
        </p:blipFill>
        <p:spPr>
          <a:xfrm>
            <a:off x="3609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>
            <p:ph type="title"/>
          </p:nvPr>
        </p:nvSpPr>
        <p:spPr>
          <a:xfrm>
            <a:off x="304800" y="2863429"/>
            <a:ext cx="115824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130" y="5922685"/>
            <a:ext cx="2804870" cy="67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251" name="Google Shape;25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337" y="5891151"/>
            <a:ext cx="2416401" cy="7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Map Dots">
  <p:cSld name="Title Slide_World Map Dots">
    <p:bg>
      <p:bgPr>
        <a:gradFill>
          <a:gsLst>
            <a:gs pos="0">
              <a:srgbClr val="141D3F"/>
            </a:gs>
            <a:gs pos="97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5"/>
          <p:cNvPicPr preferRelativeResize="0"/>
          <p:nvPr/>
        </p:nvPicPr>
        <p:blipFill rotWithShape="1">
          <a:blip r:embed="rId2">
            <a:alphaModFix amt="20000"/>
          </a:blip>
          <a:srcRect b="0" l="3711" r="3710" t="0"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5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2683" y="6051717"/>
            <a:ext cx="11266635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xt, logo&#10;&#10;Description automatically generated" id="37" name="Google Shape;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World Globe BG">
  <p:cSld name="Title Slide_World Globe BG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" y="0"/>
            <a:ext cx="121889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41" name="Google Shape;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6494" y="743572"/>
            <a:ext cx="3474720" cy="108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80" y="821180"/>
            <a:ext cx="4033328" cy="96888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374424" y="3968575"/>
            <a:ext cx="11443153" cy="480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6"/>
          <p:cNvSpPr txBox="1"/>
          <p:nvPr>
            <p:ph type="title"/>
          </p:nvPr>
        </p:nvSpPr>
        <p:spPr>
          <a:xfrm>
            <a:off x="374423" y="2448500"/>
            <a:ext cx="11443155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36"/>
          <p:cNvSpPr txBox="1"/>
          <p:nvPr>
            <p:ph idx="2" type="body"/>
          </p:nvPr>
        </p:nvSpPr>
        <p:spPr>
          <a:xfrm>
            <a:off x="462683" y="6065567"/>
            <a:ext cx="11266635" cy="313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D Dark Blue Header">
  <p:cSld name="Content_SD Dark Blue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37"/>
          <p:cNvSpPr txBox="1"/>
          <p:nvPr>
            <p:ph idx="2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7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" name="Google Shape;5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D Medium Blue Header">
  <p:cSld name="Content_SD Medium Blue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A31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8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2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" name="Google Shape;5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8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EPFAR Logo Blue Header">
  <p:cSld name="Content_PEPFAR Logo Blue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9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9"/>
          <p:cNvSpPr txBox="1"/>
          <p:nvPr>
            <p:ph idx="1" type="body"/>
          </p:nvPr>
        </p:nvSpPr>
        <p:spPr>
          <a:xfrm>
            <a:off x="286730" y="1183590"/>
            <a:ext cx="11702071" cy="4910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9"/>
          <p:cNvSpPr txBox="1"/>
          <p:nvPr>
            <p:ph idx="2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9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EPFAR Red Header">
  <p:cSld name="Content_PEPFAR Red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0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494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0"/>
          <p:cNvSpPr txBox="1"/>
          <p:nvPr>
            <p:ph idx="2" type="body"/>
          </p:nvPr>
        </p:nvSpPr>
        <p:spPr>
          <a:xfrm>
            <a:off x="286730" y="1183590"/>
            <a:ext cx="11702071" cy="467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076" y="6343335"/>
            <a:ext cx="1592931" cy="3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792" y="6326909"/>
            <a:ext cx="1407059" cy="44026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0"/>
          <p:cNvSpPr txBox="1"/>
          <p:nvPr>
            <p:ph idx="3" type="body"/>
          </p:nvPr>
        </p:nvSpPr>
        <p:spPr>
          <a:xfrm>
            <a:off x="3442793" y="6553707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494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3840">
          <p15:clr>
            <a:srgbClr val="FBAE40"/>
          </p15:clr>
        </p15:guide>
        <p15:guide id="2" pos="7552">
          <p15:clr>
            <a:srgbClr val="FBAE40"/>
          </p15:clr>
        </p15:guide>
        <p15:guide id="3" pos="128">
          <p15:clr>
            <a:srgbClr val="FBAE40"/>
          </p15:clr>
        </p15:guide>
        <p15:guide id="4" orient="horz" pos="144">
          <p15:clr>
            <a:srgbClr val="FBAE40"/>
          </p15:clr>
        </p15:guide>
        <p15:guide id="5" orient="horz" pos="42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3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9173307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9173307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05060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"/>
          <p:cNvSpPr txBox="1"/>
          <p:nvPr>
            <p:ph type="title"/>
          </p:nvPr>
        </p:nvSpPr>
        <p:spPr>
          <a:xfrm>
            <a:off x="1040166" y="2074931"/>
            <a:ext cx="10111666" cy="1573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/>
              <a:t>Experience on RTKs Quality Monitoring - Burundi</a:t>
            </a:r>
            <a:endParaRPr/>
          </a:p>
        </p:txBody>
      </p:sp>
      <p:sp>
        <p:nvSpPr>
          <p:cNvPr id="257" name="Google Shape;257;p1"/>
          <p:cNvSpPr txBox="1"/>
          <p:nvPr/>
        </p:nvSpPr>
        <p:spPr>
          <a:xfrm>
            <a:off x="462682" y="5676597"/>
            <a:ext cx="11266635" cy="663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Cape Town, June 7</a:t>
            </a:r>
            <a:r>
              <a:rPr b="0" baseline="3000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2024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RTCQI Workshop for Africa Region</a:t>
            </a:r>
            <a:endParaRPr/>
          </a:p>
        </p:txBody>
      </p:sp>
      <p:sp>
        <p:nvSpPr>
          <p:cNvPr id="258" name="Google Shape;258;p1"/>
          <p:cNvSpPr txBox="1"/>
          <p:nvPr/>
        </p:nvSpPr>
        <p:spPr>
          <a:xfrm>
            <a:off x="1426804" y="3807089"/>
            <a:ext cx="9725028" cy="108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Hamidou Nzomwita, Deputy NACP-Burndi,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Franck Kavabushi, HIV/AIDS Clinical Services Specialist, DoD/PEPFAR,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Francine Karemera, PSI _Project Director _ Recency Surveillance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331" name="Google Shape;331;p10"/>
          <p:cNvSpPr txBox="1"/>
          <p:nvPr/>
        </p:nvSpPr>
        <p:spPr>
          <a:xfrm>
            <a:off x="378690" y="1468582"/>
            <a:ext cx="11092873" cy="416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Char char="▪"/>
            </a:pPr>
            <a:r>
              <a:rPr lang="en-US" sz="3200">
                <a:solidFill>
                  <a:srgbClr val="060606"/>
                </a:solidFill>
                <a:latin typeface="Calibri"/>
                <a:ea typeface="Calibri"/>
                <a:cs typeface="Calibri"/>
                <a:sym typeface="Calibri"/>
              </a:rPr>
              <a:t>HIV RTKs storage requirement monitoring is the key to preserving HIV RTKs’ quality</a:t>
            </a:r>
            <a:endParaRPr/>
          </a:p>
          <a:p>
            <a:pPr indent="-40639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None/>
            </a:pPr>
            <a:r>
              <a:t/>
            </a:r>
            <a:endParaRPr sz="3200">
              <a:solidFill>
                <a:srgbClr val="0606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Char char="▪"/>
            </a:pPr>
            <a:r>
              <a:rPr lang="en-US" sz="3200">
                <a:solidFill>
                  <a:srgbClr val="060606"/>
                </a:solidFill>
                <a:latin typeface="Calibri"/>
                <a:ea typeface="Calibri"/>
                <a:cs typeface="Calibri"/>
                <a:sym typeface="Calibri"/>
              </a:rPr>
              <a:t>Continuous capacity building of testers ensure provision of accurate testing results</a:t>
            </a:r>
            <a:endParaRPr/>
          </a:p>
          <a:p>
            <a:pPr indent="-40639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None/>
            </a:pPr>
            <a:r>
              <a:t/>
            </a:r>
            <a:endParaRPr sz="3200">
              <a:solidFill>
                <a:srgbClr val="0606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Char char="▪"/>
            </a:pPr>
            <a:r>
              <a:rPr lang="en-US" sz="3200">
                <a:solidFill>
                  <a:srgbClr val="060606"/>
                </a:solidFill>
                <a:latin typeface="Calibri"/>
                <a:ea typeface="Calibri"/>
                <a:cs typeface="Calibri"/>
                <a:sym typeface="Calibri"/>
              </a:rPr>
              <a:t>Training of non-medical HIV testing counselors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ensured</a:t>
            </a:r>
            <a:r>
              <a:rPr lang="en-US" sz="3200">
                <a:solidFill>
                  <a:srgbClr val="060606"/>
                </a:solidFill>
                <a:latin typeface="Calibri"/>
                <a:ea typeface="Calibri"/>
                <a:cs typeface="Calibri"/>
                <a:sym typeface="Calibri"/>
              </a:rPr>
              <a:t> increased access to HIV testing services while maintaining quality of services.</a:t>
            </a:r>
            <a:endParaRPr/>
          </a:p>
          <a:p>
            <a:pPr indent="-13462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None/>
            </a:pPr>
            <a:r>
              <a:t/>
            </a:r>
            <a:endParaRPr sz="1600">
              <a:solidFill>
                <a:srgbClr val="0606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>
            <p:ph type="title"/>
          </p:nvPr>
        </p:nvSpPr>
        <p:spPr>
          <a:xfrm>
            <a:off x="3200400" y="2863429"/>
            <a:ext cx="5791200" cy="1131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Thank you,</a:t>
            </a:r>
            <a:br>
              <a:rPr lang="en-US"/>
            </a:br>
            <a:r>
              <a:rPr lang="en-US"/>
              <a:t>Murakoze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64" name="Google Shape;264;p2"/>
          <p:cNvSpPr txBox="1"/>
          <p:nvPr>
            <p:ph idx="3" type="body"/>
          </p:nvPr>
        </p:nvSpPr>
        <p:spPr>
          <a:xfrm>
            <a:off x="752415" y="1184778"/>
            <a:ext cx="10784945" cy="4800939"/>
          </a:xfrm>
          <a:prstGeom prst="rect">
            <a:avLst/>
          </a:prstGeom>
          <a:solidFill>
            <a:srgbClr val="E7E7E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Background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RTKs quality monitoring at the national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RTKs quality monitoring at site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Quality Control Process of RTKs at the site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RTKs CQI at site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National implementation of RTRI CQI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RTCQI Data Quality Management at national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Noto Sans Symbols"/>
              <a:buChar char="❑"/>
            </a:pPr>
            <a:r>
              <a:rPr lang="en-US" sz="2700">
                <a:solidFill>
                  <a:srgbClr val="060606"/>
                </a:solidFill>
              </a:rPr>
              <a:t>Lessons learned</a:t>
            </a:r>
            <a:endParaRPr b="1" sz="2700">
              <a:solidFill>
                <a:srgbClr val="06060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70" name="Google Shape;270;p3"/>
          <p:cNvSpPr txBox="1"/>
          <p:nvPr>
            <p:ph idx="3" type="body"/>
          </p:nvPr>
        </p:nvSpPr>
        <p:spPr>
          <a:xfrm>
            <a:off x="253191" y="1173734"/>
            <a:ext cx="6305405" cy="4775110"/>
          </a:xfrm>
          <a:prstGeom prst="rect">
            <a:avLst/>
          </a:prstGeom>
          <a:solidFill>
            <a:srgbClr val="E7E7E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>
                <a:solidFill>
                  <a:srgbClr val="060606"/>
                </a:solidFill>
              </a:rPr>
              <a:t>HIV RT performed in all Health Facilities (HF),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>
                <a:solidFill>
                  <a:srgbClr val="060606"/>
                </a:solidFill>
              </a:rPr>
              <a:t>QMS in place in  all PEPFAR-supported HF,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>
                <a:solidFill>
                  <a:srgbClr val="060606"/>
                </a:solidFill>
              </a:rPr>
              <a:t>Guidelines, SOPs, Job-Aids, Tools (registers, EMR, sheets, etc.) are available in all PEPFAR-supported HIV Testing services,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>
                <a:solidFill>
                  <a:srgbClr val="060606"/>
                </a:solidFill>
              </a:rPr>
              <a:t>National Reference Lab – QA/QI.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>
                <a:solidFill>
                  <a:srgbClr val="060606"/>
                </a:solidFill>
              </a:rPr>
              <a:t>Directives Nationales pour le Conseil et Dépistage du VIH (HIV Counseling and Testing National Guidelines ) include: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>
                <a:solidFill>
                  <a:srgbClr val="060606"/>
                </a:solidFill>
              </a:rPr>
              <a:t>A 3 tests HIV rapid testing algorithm,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>
                <a:solidFill>
                  <a:srgbClr val="060606"/>
                </a:solidFill>
              </a:rPr>
              <a:t>Quality Assurance including: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>
                <a:solidFill>
                  <a:srgbClr val="060606"/>
                </a:solidFill>
              </a:rPr>
              <a:t>HIV RT kit quality monitoring (reception, storage, before and during utilization of kits),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>
                <a:solidFill>
                  <a:srgbClr val="060606"/>
                </a:solidFill>
              </a:rPr>
              <a:t>Routine QA by the Site’s QA/QC Control Officer,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>
                <a:solidFill>
                  <a:srgbClr val="060606"/>
                </a:solidFill>
              </a:rPr>
              <a:t>959 sites/facilities offer HIV testing.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b="1" lang="en-US">
                <a:solidFill>
                  <a:srgbClr val="060606"/>
                </a:solidFill>
              </a:rPr>
              <a:t>Note: Retesting prior ART initiation (will be soon included in the guidelines under review)</a:t>
            </a:r>
            <a:endParaRPr/>
          </a:p>
        </p:txBody>
      </p:sp>
      <p:sp>
        <p:nvSpPr>
          <p:cNvPr id="271" name="Google Shape;271;p3"/>
          <p:cNvSpPr txBox="1"/>
          <p:nvPr/>
        </p:nvSpPr>
        <p:spPr>
          <a:xfrm>
            <a:off x="6940959" y="6252285"/>
            <a:ext cx="2853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DHIS2 </a:t>
            </a:r>
            <a:endParaRPr/>
          </a:p>
        </p:txBody>
      </p:sp>
      <p:pic>
        <p:nvPicPr>
          <p:cNvPr id="272" name="Google Shape;2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959" y="3317133"/>
            <a:ext cx="4942940" cy="32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 txBox="1"/>
          <p:nvPr/>
        </p:nvSpPr>
        <p:spPr>
          <a:xfrm>
            <a:off x="6949381" y="1164857"/>
            <a:ext cx="4925639" cy="2062872"/>
          </a:xfrm>
          <a:prstGeom prst="rect">
            <a:avLst/>
          </a:prstGeom>
          <a:solidFill>
            <a:srgbClr val="E7E7E7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RT used: 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HIV 1/2, kit SET (1st test), 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 BIOLINE HIV-1/2 3.0 (2nd test if 1st test Positive), 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Step HIV1/2 (3rd test if the 2nd is Positive). 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 BIOLINE HIV/Syphilis Duo (1st test for pregnant women).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test: OraQuick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RTRI test : Asanté ® HIV-1 RAPID RECENCY ® ASSAY</a:t>
            </a:r>
            <a:endParaRPr/>
          </a:p>
        </p:txBody>
      </p:sp>
      <p:sp>
        <p:nvSpPr>
          <p:cNvPr id="274" name="Google Shape;274;p3"/>
          <p:cNvSpPr txBox="1"/>
          <p:nvPr/>
        </p:nvSpPr>
        <p:spPr>
          <a:xfrm>
            <a:off x="6901689" y="6584886"/>
            <a:ext cx="2780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DHIS2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 txBox="1"/>
          <p:nvPr>
            <p:ph idx="1" type="body"/>
          </p:nvPr>
        </p:nvSpPr>
        <p:spPr>
          <a:xfrm>
            <a:off x="504008" y="228595"/>
            <a:ext cx="11688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RTKs quality monitoring at national Level</a:t>
            </a:r>
            <a:endParaRPr/>
          </a:p>
        </p:txBody>
      </p:sp>
      <p:sp>
        <p:nvSpPr>
          <p:cNvPr id="280" name="Google Shape;280;p4"/>
          <p:cNvSpPr txBox="1"/>
          <p:nvPr>
            <p:ph idx="3" type="body"/>
          </p:nvPr>
        </p:nvSpPr>
        <p:spPr>
          <a:xfrm>
            <a:off x="6426881" y="1306422"/>
            <a:ext cx="5648961" cy="4511492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assurance of HIV RT kits followed during import process by the Burundi Regulatory Authority (ABREMA)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Check the source of the RTKs during analysis of import requests (manufacturer and the country of origin)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Check if the product is WHO prequalified, or SRA approved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Check the presence of all required documents (from the importer, the supplier and/or the manufacturer)</a:t>
            </a:r>
            <a:endParaRPr/>
          </a:p>
          <a:p>
            <a:pPr indent="-14224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94949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assurance upon delivery in country by the Regulatory Authority (ABREMA)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physical inspection at port of entry to verify the quality of the product imported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check list with key elements to be verified </a:t>
            </a:r>
            <a:endParaRPr/>
          </a:p>
        </p:txBody>
      </p:sp>
      <p:pic>
        <p:nvPicPr>
          <p:cNvPr id="281" name="Google Shape;2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58" y="1995808"/>
            <a:ext cx="6198823" cy="3822105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2" name="Google Shape;282;p4"/>
          <p:cNvSpPr/>
          <p:nvPr/>
        </p:nvSpPr>
        <p:spPr>
          <a:xfrm>
            <a:off x="107280" y="1306421"/>
            <a:ext cx="6198823" cy="557891"/>
          </a:xfrm>
          <a:prstGeom prst="rect">
            <a:avLst/>
          </a:prstGeom>
          <a:solidFill>
            <a:srgbClr val="BFBFBF"/>
          </a:solidFill>
          <a:ln cap="flat" cmpd="sng" w="28575">
            <a:solidFill>
              <a:srgbClr val="06060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list used for verification at HIV RT kits entry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RTKs quality monitoring at the Site Level</a:t>
            </a:r>
            <a:endParaRPr/>
          </a:p>
        </p:txBody>
      </p:sp>
      <p:sp>
        <p:nvSpPr>
          <p:cNvPr id="288" name="Google Shape;288;p5"/>
          <p:cNvSpPr txBox="1"/>
          <p:nvPr/>
        </p:nvSpPr>
        <p:spPr>
          <a:xfrm>
            <a:off x="7794592" y="1270631"/>
            <a:ext cx="4213254" cy="5360057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and receipt of Kits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Upon receiving the kits, each lot is inspected to ensure they are not damaged and within the expiry dates.</a:t>
            </a:r>
            <a:endParaRPr/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Kits are stored immediately under the conditions recommended by the manufacturer (usually at room temperature or refrigerated, as specified).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Installation and enviromental conditions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Sites/laboratories use thermometers and hygrometers to monitor and record the daily temperature and humidity in the storage room.</a:t>
            </a:r>
            <a:endParaRPr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625" y="1238747"/>
            <a:ext cx="4213254" cy="266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626" y="4107544"/>
            <a:ext cx="4213254" cy="252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520" y="1247625"/>
            <a:ext cx="2994054" cy="462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Quality Control Process of RTKs at the Site Level</a:t>
            </a:r>
            <a:endParaRPr/>
          </a:p>
        </p:txBody>
      </p:sp>
      <p:sp>
        <p:nvSpPr>
          <p:cNvPr id="297" name="Google Shape;297;p6"/>
          <p:cNvSpPr txBox="1"/>
          <p:nvPr/>
        </p:nvSpPr>
        <p:spPr>
          <a:xfrm>
            <a:off x="7981026" y="1173601"/>
            <a:ext cx="4108097" cy="5616730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Positive and Negative Controls: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and Negative Control samples provided by the manufacturer or certified sources are used to verify the performance of the test kits before use.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each new batch of kits, the sites perform control tests for every new shipment, and periodically (e.g., daily or weekly).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Standardized Testing Procedures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Laboratories and sites use the manufacturer's protocols for performing tests.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Capacity Building and refresher trainings on Quality Assurance procedures and testing protocols are ensured regularly at the site level.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and SOPs are available at all testing sites.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"/>
          <p:cNvSpPr/>
          <p:nvPr/>
        </p:nvSpPr>
        <p:spPr>
          <a:xfrm>
            <a:off x="5220070" y="1173600"/>
            <a:ext cx="2592280" cy="4510800"/>
          </a:xfrm>
          <a:prstGeom prst="wedgeRoundRectCallout">
            <a:avLst>
              <a:gd fmla="val -48897" name="adj1"/>
              <a:gd fmla="val -29012" name="adj2"/>
              <a:gd fmla="val 16667" name="adj3"/>
            </a:avLst>
          </a:prstGeom>
          <a:solidFill>
            <a:srgbClr val="9DCAF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contents: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RTK,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 #,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Exp. date,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sample and/or sample number used for control,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result,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Obtained result,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Tester’s name,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Checker’s name,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Comments,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of review.</a:t>
            </a:r>
            <a:endParaRPr/>
          </a:p>
        </p:txBody>
      </p:sp>
      <p:pic>
        <p:nvPicPr>
          <p:cNvPr id="299" name="Google Shape;2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7" y="1240031"/>
            <a:ext cx="5139373" cy="444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RTKs CQI at Site Level</a:t>
            </a:r>
            <a:endParaRPr/>
          </a:p>
        </p:txBody>
      </p:sp>
      <p:sp>
        <p:nvSpPr>
          <p:cNvPr id="305" name="Google Shape;305;p7"/>
          <p:cNvSpPr txBox="1"/>
          <p:nvPr/>
        </p:nvSpPr>
        <p:spPr>
          <a:xfrm>
            <a:off x="397888" y="1449943"/>
            <a:ext cx="5836656" cy="4348947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Analysis and Review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Trends of quality control results are analyzed monthly to check for anomalies indicating potential issues with the test kits or procedures.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periodic performance reports to evaluate the effectiveness of the quality control procedures.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Documentation and Record Keeping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 of a detailed log of all tests performed including control and patient samples.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0" i="0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testing records are maintained in standardized logbooks or testing registers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incidents, errors, or anomalies observed during testing are recorded.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6603996" y="1421987"/>
            <a:ext cx="5241636" cy="4376904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Corrective and Preventive Actions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thorough investigations to determine the root causes of any test failures or unexpected results.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corrective measures to address identified issues and prevent recurrence.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in External Programs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Quality Assessment (EQA):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laboratories participate in external quality assessment programs (AMREF) to benchmark the laboratory's performance against external standards and receive independent validation of test accuracy.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few sites currently participate in PT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>
            <p:ph idx="1" type="body"/>
          </p:nvPr>
        </p:nvSpPr>
        <p:spPr>
          <a:xfrm>
            <a:off x="300908" y="16002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/>
              <a:t>National implementation of RTRI CQI</a:t>
            </a:r>
            <a:endParaRPr/>
          </a:p>
        </p:txBody>
      </p:sp>
      <p:sp>
        <p:nvSpPr>
          <p:cNvPr id="312" name="Google Shape;312;p8"/>
          <p:cNvSpPr txBox="1"/>
          <p:nvPr/>
        </p:nvSpPr>
        <p:spPr>
          <a:xfrm>
            <a:off x="9251004" y="1156216"/>
            <a:ext cx="2792730" cy="4785862"/>
          </a:xfrm>
          <a:prstGeom prst="rect">
            <a:avLst/>
          </a:prstGeom>
          <a:solidFill>
            <a:srgbClr val="D8D8D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Recency CQI dashboard just developed.</a:t>
            </a:r>
            <a:endParaRPr/>
          </a:p>
          <a:p>
            <a:pPr indent="-19050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⮚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 supervisions by MoH to be recorded so that dashboards can be generated 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monthly data analysis for routine monitoring and corrective actions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 driven approach to ensure the quality of HIV recency testing in supported sites</a:t>
            </a:r>
            <a:endParaRPr/>
          </a:p>
        </p:txBody>
      </p:sp>
      <p:sp>
        <p:nvSpPr>
          <p:cNvPr id="313" name="Google Shape;313;p8"/>
          <p:cNvSpPr txBox="1"/>
          <p:nvPr/>
        </p:nvSpPr>
        <p:spPr>
          <a:xfrm>
            <a:off x="1190406" y="5972783"/>
            <a:ext cx="58835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source: SIDAInfo Recency Dashboard – National EMR</a:t>
            </a:r>
            <a:endParaRPr/>
          </a:p>
        </p:txBody>
      </p:sp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54" y="1125832"/>
            <a:ext cx="9070946" cy="484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 txBox="1"/>
          <p:nvPr>
            <p:ph idx="1" type="body"/>
          </p:nvPr>
        </p:nvSpPr>
        <p:spPr>
          <a:xfrm>
            <a:off x="300908" y="140970"/>
            <a:ext cx="11687961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RTCQI Data Quality Management at National Level</a:t>
            </a:r>
            <a:endParaRPr/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35" y="1159871"/>
            <a:ext cx="7422448" cy="430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0307" y="1164274"/>
            <a:ext cx="2920753" cy="245015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9"/>
          <p:cNvSpPr txBox="1"/>
          <p:nvPr/>
        </p:nvSpPr>
        <p:spPr>
          <a:xfrm>
            <a:off x="97835" y="5469089"/>
            <a:ext cx="58835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source: FY23 SIMS results third party partner reporting</a:t>
            </a:r>
            <a:endParaRPr/>
          </a:p>
        </p:txBody>
      </p:sp>
      <p:sp>
        <p:nvSpPr>
          <p:cNvPr id="323" name="Google Shape;323;p9"/>
          <p:cNvSpPr txBox="1"/>
          <p:nvPr/>
        </p:nvSpPr>
        <p:spPr>
          <a:xfrm>
            <a:off x="7605826" y="3564616"/>
            <a:ext cx="33014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SIMS 4.2 tool</a:t>
            </a:r>
            <a:endParaRPr/>
          </a:p>
        </p:txBody>
      </p:sp>
      <p:sp>
        <p:nvSpPr>
          <p:cNvPr id="324" name="Google Shape;324;p9"/>
          <p:cNvSpPr txBox="1"/>
          <p:nvPr/>
        </p:nvSpPr>
        <p:spPr>
          <a:xfrm>
            <a:off x="1429305" y="5882852"/>
            <a:ext cx="6090978" cy="869405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Challenges: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RTK QM at National level is ensured by the National Reference Lab,                        =&gt; Lack of resources 🡪 Only VL tests and TB diagnosis are prioritized.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7670307" y="3833573"/>
            <a:ext cx="4423858" cy="2918684"/>
          </a:xfrm>
          <a:prstGeom prst="rect">
            <a:avLst/>
          </a:prstGeom>
          <a:solidFill>
            <a:srgbClr val="D8D8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PEPFAR team and its IPs in collaboration with NACP and Health District Teams leverage the SIMS tool for QA and CQI: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site visits and follow up visit depending on findings – Implementation of remediation plans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QM assessment data are reviewed by PEPFAR Team during the PEPFAR IPs’ Quarterly Performance Review Meetings.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those meetings, the National AIDS Control Program is invited as well as other partners such as GF, WHO.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EPFAR Theme">
  <a:themeElements>
    <a:clrScheme name="GHSD">
      <a:dk1>
        <a:srgbClr val="16181A"/>
      </a:dk1>
      <a:lt1>
        <a:srgbClr val="FFFFFF"/>
      </a:lt1>
      <a:dk2>
        <a:srgbClr val="0A2134"/>
      </a:dk2>
      <a:lt2>
        <a:srgbClr val="16181A"/>
      </a:lt2>
      <a:accent1>
        <a:srgbClr val="1B2755"/>
      </a:accent1>
      <a:accent2>
        <a:srgbClr val="0A314D"/>
      </a:accent2>
      <a:accent3>
        <a:srgbClr val="951C1F"/>
      </a:accent3>
      <a:accent4>
        <a:srgbClr val="D4622A"/>
      </a:accent4>
      <a:accent5>
        <a:srgbClr val="007C84"/>
      </a:accent5>
      <a:accent6>
        <a:srgbClr val="C1A7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EPFAR Theme">
  <a:themeElements>
    <a:clrScheme name="GHSD">
      <a:dk1>
        <a:srgbClr val="16181A"/>
      </a:dk1>
      <a:lt1>
        <a:srgbClr val="FFFFFF"/>
      </a:lt1>
      <a:dk2>
        <a:srgbClr val="0A2134"/>
      </a:dk2>
      <a:lt2>
        <a:srgbClr val="16181A"/>
      </a:lt2>
      <a:accent1>
        <a:srgbClr val="1B2755"/>
      </a:accent1>
      <a:accent2>
        <a:srgbClr val="0A314D"/>
      </a:accent2>
      <a:accent3>
        <a:srgbClr val="951C1F"/>
      </a:accent3>
      <a:accent4>
        <a:srgbClr val="D4622A"/>
      </a:accent4>
      <a:accent5>
        <a:srgbClr val="007C84"/>
      </a:accent5>
      <a:accent6>
        <a:srgbClr val="C1A7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2016-06-15T16:19:40Z</dcterms:created>
  <dc:creator>Karyn DeLuca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2023-09-01T15:54:12Z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48a19927-0645-415c-8b79-adb984eae433</vt:lpwstr>
  </property>
  <property fmtid="{D5CDD505-2E9C-101B-9397-08002B2CF9AE}" pid="8" name="MSIP_Label_1665d9ee-429a-4d5f-97cc-cfb56e044a6e_ContentBits">
    <vt:lpwstr>0</vt:lpwstr>
  </property>
  <property fmtid="{D5CDD505-2E9C-101B-9397-08002B2CF9AE}" pid="9" name="ContentTypeId">
    <vt:lpwstr>0x010100CF21CD0F84E9324DBEFF58034BF67B35006DFA63A8442C3949A29F9C17D889777E</vt:lpwstr>
  </property>
  <property fmtid="{D5CDD505-2E9C-101B-9397-08002B2CF9AE}" pid="10" name="MSIP_Label_303e25a3-56e7-4f07-9acc-ed14a1e5b460_Enabled">
    <vt:lpwstr>true</vt:lpwstr>
  </property>
  <property fmtid="{D5CDD505-2E9C-101B-9397-08002B2CF9AE}" pid="11" name="MSIP_Label_303e25a3-56e7-4f07-9acc-ed14a1e5b460_SetDate">
    <vt:lpwstr>2024-02-02T10:06:50Z</vt:lpwstr>
  </property>
  <property fmtid="{D5CDD505-2E9C-101B-9397-08002B2CF9AE}" pid="12" name="MSIP_Label_303e25a3-56e7-4f07-9acc-ed14a1e5b460_Method">
    <vt:lpwstr>Privileged</vt:lpwstr>
  </property>
  <property fmtid="{D5CDD505-2E9C-101B-9397-08002B2CF9AE}" pid="13" name="MSIP_Label_303e25a3-56e7-4f07-9acc-ed14a1e5b460_Name">
    <vt:lpwstr>Public External v2</vt:lpwstr>
  </property>
  <property fmtid="{D5CDD505-2E9C-101B-9397-08002B2CF9AE}" pid="14" name="MSIP_Label_303e25a3-56e7-4f07-9acc-ed14a1e5b460_SiteId">
    <vt:lpwstr>8a628aaf-2f06-4dc5-a007-33a134d5e988</vt:lpwstr>
  </property>
  <property fmtid="{D5CDD505-2E9C-101B-9397-08002B2CF9AE}" pid="15" name="MSIP_Label_303e25a3-56e7-4f07-9acc-ed14a1e5b460_ActionId">
    <vt:lpwstr>df0d38ea-e6ba-4f6c-9853-566a9006fb8d</vt:lpwstr>
  </property>
  <property fmtid="{D5CDD505-2E9C-101B-9397-08002B2CF9AE}" pid="16" name="MSIP_Label_303e25a3-56e7-4f07-9acc-ed14a1e5b460_ContentBits">
    <vt:lpwstr>0</vt:lpwstr>
  </property>
  <property fmtid="{D5CDD505-2E9C-101B-9397-08002B2CF9AE}" pid="17" name="TaxKeyword">
    <vt:lpwstr/>
  </property>
</Properties>
</file>